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36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59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212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77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58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278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11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46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64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85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1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D9CA-CCAC-4FA3-848B-DF89ED6E3CD8}" type="datetimeFigureOut">
              <a:rPr lang="pl-PL" smtClean="0"/>
              <a:t>2012-08-03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E4BC-3E67-4E79-ACF6-E39AB5E90B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342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5.jpe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403350" y="836613"/>
          <a:ext cx="4473575" cy="277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ykres" r:id="rId3" imgW="4533900" imgH="2819456" progId="MSGraph.Chart.8">
                  <p:embed followColorScheme="textAndBackground"/>
                </p:oleObj>
              </mc:Choice>
              <mc:Fallback>
                <p:oleObj name="Wykres" r:id="rId3" imgW="4533900" imgH="2819456" progId="MSGraph.Chart.8">
                  <p:embed followColorScheme="textAndBackground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403350" y="836613"/>
                        <a:ext cx="4473575" cy="277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058108"/>
              </p:ext>
            </p:extLst>
          </p:nvPr>
        </p:nvGraphicFramePr>
        <p:xfrm>
          <a:off x="5083175" y="1976567"/>
          <a:ext cx="35941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ykres" r:id="rId5" imgW="3591032" imgH="2104971" progId="MSGraph.Chart.8">
                  <p:embed/>
                </p:oleObj>
              </mc:Choice>
              <mc:Fallback>
                <p:oleObj name="Wykres" r:id="rId5" imgW="3591032" imgH="2104971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175" y="1976567"/>
                        <a:ext cx="3594100" cy="210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025588"/>
              </p:ext>
            </p:extLst>
          </p:nvPr>
        </p:nvGraphicFramePr>
        <p:xfrm>
          <a:off x="1380957" y="4112454"/>
          <a:ext cx="3590925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ykres" r:id="rId7" imgW="3591032" imgH="2104971" progId="MSGraph.Chart.8">
                  <p:embed/>
                </p:oleObj>
              </mc:Choice>
              <mc:Fallback>
                <p:oleObj name="Wykres" r:id="rId7" imgW="3591032" imgH="2104971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957" y="4112454"/>
                        <a:ext cx="3590925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5148263" y="4294188"/>
          <a:ext cx="3590925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ykres" r:id="rId9" imgW="3591032" imgH="2104971" progId="MSGraph.Chart.8">
                  <p:embed/>
                </p:oleObj>
              </mc:Choice>
              <mc:Fallback>
                <p:oleObj name="Wykres" r:id="rId9" imgW="3591032" imgH="2104971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294188"/>
                        <a:ext cx="3590925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AutoShape 4"/>
          <p:cNvSpPr>
            <a:spLocks noChangeArrowheads="1"/>
          </p:cNvSpPr>
          <p:nvPr/>
        </p:nvSpPr>
        <p:spPr bwMode="auto">
          <a:xfrm>
            <a:off x="381000" y="1076481"/>
            <a:ext cx="360363" cy="422275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pl-PL" sz="1400" b="1">
                <a:solidFill>
                  <a:schemeClr val="bg1"/>
                </a:solidFill>
              </a:rPr>
              <a:t>P6</a:t>
            </a:r>
          </a:p>
        </p:txBody>
      </p:sp>
      <p:sp>
        <p:nvSpPr>
          <p:cNvPr id="38921" name="AutoShape 5"/>
          <p:cNvSpPr>
            <a:spLocks noChangeArrowheads="1"/>
          </p:cNvSpPr>
          <p:nvPr/>
        </p:nvSpPr>
        <p:spPr bwMode="auto">
          <a:xfrm>
            <a:off x="398463" y="188913"/>
            <a:ext cx="8382000" cy="609600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pl-PL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22" name="Rectangle 6"/>
          <p:cNvSpPr>
            <a:spLocks noChangeArrowheads="1"/>
          </p:cNvSpPr>
          <p:nvPr/>
        </p:nvSpPr>
        <p:spPr bwMode="auto">
          <a:xfrm>
            <a:off x="395288" y="188913"/>
            <a:ext cx="8385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pl-PL" sz="2800" dirty="0">
                <a:solidFill>
                  <a:schemeClr val="bg1"/>
                </a:solidFill>
              </a:rPr>
              <a:t>Zastosowane rozwiązania ekologiczne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8923" name="Text Box 30"/>
          <p:cNvSpPr txBox="1">
            <a:spLocks noChangeArrowheads="1"/>
          </p:cNvSpPr>
          <p:nvPr/>
        </p:nvSpPr>
        <p:spPr bwMode="auto">
          <a:xfrm>
            <a:off x="755650" y="981075"/>
            <a:ext cx="7993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l-PL" sz="1000">
                <a:solidFill>
                  <a:srgbClr val="333333"/>
                </a:solidFill>
                <a:latin typeface="Verdana" pitchFamily="34" charset="0"/>
              </a:rPr>
              <a:t>Czy w budynku, w którym Pan/ Pani mieszka, znajdują się następujące rozwiązania ekologiczne?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547813" y="1412875"/>
            <a:ext cx="1439862" cy="244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Rekuperator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292725" y="1412875"/>
            <a:ext cx="1439863" cy="244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1000">
                <a:solidFill>
                  <a:schemeClr val="bg1"/>
                </a:solidFill>
              </a:rPr>
              <a:t>Pompa ciepła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1547813" y="3716338"/>
            <a:ext cx="143986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1000">
                <a:solidFill>
                  <a:schemeClr val="bg1"/>
                </a:solidFill>
              </a:rPr>
              <a:t>Izolacja wełną mineralną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5292725" y="3789363"/>
            <a:ext cx="1439863" cy="244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1000">
                <a:solidFill>
                  <a:schemeClr val="bg1"/>
                </a:solidFill>
              </a:rPr>
              <a:t>Baterie słoneczne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3203575" y="4654550"/>
            <a:ext cx="154305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 bIns="54000"/>
          <a:lstStyle/>
          <a:p>
            <a:pPr algn="ctr"/>
            <a:r>
              <a:rPr lang="pl-PL" sz="800" b="1"/>
              <a:t>Częściej:</a:t>
            </a:r>
          </a:p>
          <a:p>
            <a:pPr>
              <a:buFontTx/>
              <a:buChar char="•"/>
            </a:pPr>
            <a:r>
              <a:rPr lang="pl-PL" sz="800"/>
              <a:t> miasta 500 tys.+ 32%</a:t>
            </a:r>
          </a:p>
          <a:p>
            <a:pPr algn="ctr"/>
            <a:endParaRPr lang="en-GB" sz="80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84213" y="5661025"/>
            <a:ext cx="1296987" cy="0"/>
          </a:xfrm>
          <a:prstGeom prst="line">
            <a:avLst/>
          </a:prstGeom>
          <a:ln>
            <a:solidFill>
              <a:srgbClr val="66666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3" name="Rectangle 48"/>
          <p:cNvSpPr>
            <a:spLocks noChangeArrowheads="1"/>
          </p:cNvSpPr>
          <p:nvPr/>
        </p:nvSpPr>
        <p:spPr bwMode="auto">
          <a:xfrm>
            <a:off x="107950" y="6381750"/>
            <a:ext cx="2022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pl-PL" sz="800" i="1">
                <a:solidFill>
                  <a:schemeClr val="tx1"/>
                </a:solidFill>
              </a:rPr>
              <a:t>Podstawa: wszyscy badani, n=1000</a:t>
            </a:r>
          </a:p>
          <a:p>
            <a:pPr>
              <a:spcBef>
                <a:spcPct val="0"/>
              </a:spcBef>
            </a:pPr>
            <a:r>
              <a:rPr lang="pl-PL" sz="800" i="1">
                <a:solidFill>
                  <a:schemeClr val="tx1"/>
                </a:solidFill>
              </a:rPr>
              <a:t>Dane w procentach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3851275" y="6165850"/>
            <a:ext cx="5292725" cy="549275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l-PL" sz="1000" dirty="0">
                <a:solidFill>
                  <a:schemeClr val="bg1"/>
                </a:solidFill>
                <a:latin typeface="Arial" charset="0"/>
              </a:rPr>
              <a:t>Najczęściej używanym w Polsce rozwiązaniem pozwalającym zaoszczędzić energię, jest izolacja domu wełną mineralną o grubości 15-20cm. W przeważającej części stosują je mieszkańcy wsi (78%) oraz osoby mieszkające w domach jednorodzinnych (75%).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07950" y="4868863"/>
            <a:ext cx="154305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 bIns="54000"/>
          <a:lstStyle/>
          <a:p>
            <a:pPr algn="ctr"/>
            <a:r>
              <a:rPr lang="pl-PL" sz="800" b="1"/>
              <a:t>Częściej:</a:t>
            </a:r>
          </a:p>
          <a:p>
            <a:pPr>
              <a:buFontTx/>
              <a:buChar char="•"/>
            </a:pPr>
            <a:r>
              <a:rPr lang="pl-PL" sz="800"/>
              <a:t> wieś 78%</a:t>
            </a:r>
          </a:p>
          <a:p>
            <a:pPr>
              <a:buFontTx/>
              <a:buChar char="•"/>
            </a:pPr>
            <a:r>
              <a:rPr lang="pl-PL" sz="800"/>
              <a:t> dom jednorodzinny 75%</a:t>
            </a:r>
          </a:p>
          <a:p>
            <a:pPr>
              <a:buFontTx/>
              <a:buChar char="•"/>
            </a:pPr>
            <a:r>
              <a:rPr lang="pl-PL" sz="800"/>
              <a:t> do 1950 82%</a:t>
            </a:r>
          </a:p>
          <a:p>
            <a:pPr algn="ctr"/>
            <a:endParaRPr lang="en-GB" sz="800"/>
          </a:p>
        </p:txBody>
      </p:sp>
      <p:cxnSp>
        <p:nvCxnSpPr>
          <p:cNvPr id="2" name="Straight Connector 23"/>
          <p:cNvCxnSpPr/>
          <p:nvPr/>
        </p:nvCxnSpPr>
        <p:spPr>
          <a:xfrm>
            <a:off x="2843213" y="4652963"/>
            <a:ext cx="1296987" cy="0"/>
          </a:xfrm>
          <a:prstGeom prst="line">
            <a:avLst/>
          </a:prstGeom>
          <a:ln>
            <a:solidFill>
              <a:srgbClr val="66666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939" name="Picture 27" descr="bateria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" t="5902" b="5902"/>
          <a:stretch>
            <a:fillRect/>
          </a:stretch>
        </p:blipFill>
        <p:spPr bwMode="auto">
          <a:xfrm>
            <a:off x="7092950" y="4508500"/>
            <a:ext cx="1584325" cy="107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5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Pokaz na ekranie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Motyw pakietu Office</vt:lpstr>
      <vt:lpstr>Wykres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Karolina Kalinowska</dc:creator>
  <cp:lastModifiedBy>Karolina Kalinowska</cp:lastModifiedBy>
  <cp:revision>1</cp:revision>
  <dcterms:created xsi:type="dcterms:W3CDTF">2012-08-03T08:46:05Z</dcterms:created>
  <dcterms:modified xsi:type="dcterms:W3CDTF">2012-08-03T08:59:54Z</dcterms:modified>
</cp:coreProperties>
</file>